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3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08" r:id="rId11"/>
    <p:sldId id="261" r:id="rId12"/>
    <p:sldId id="309" r:id="rId13"/>
    <p:sldId id="306" r:id="rId14"/>
    <p:sldId id="298" r:id="rId15"/>
    <p:sldId id="310" r:id="rId16"/>
    <p:sldId id="301" r:id="rId17"/>
    <p:sldId id="311" r:id="rId18"/>
    <p:sldId id="304" r:id="rId19"/>
    <p:sldId id="286" r:id="rId20"/>
    <p:sldId id="272" r:id="rId21"/>
    <p:sldId id="291" r:id="rId22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24"/>
      <p:bold r:id="rId25"/>
      <p:italic r:id="rId26"/>
      <p:boldItalic r:id="rId27"/>
    </p:embeddedFont>
    <p:embeddedFont>
      <p:font typeface="Arimo" panose="020B060402020202020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DM Sans" pitchFamily="2" charset="0"/>
      <p:regular r:id="rId36"/>
      <p:bold r:id="rId37"/>
      <p:italic r:id="rId38"/>
      <p:boldItalic r:id="rId39"/>
    </p:embeddedFont>
    <p:embeddedFont>
      <p:font typeface="Figtree" panose="020B0604020202020204" charset="0"/>
      <p:regular r:id="rId40"/>
      <p:bold r:id="rId41"/>
      <p:italic r:id="rId42"/>
      <p:boldItalic r:id="rId43"/>
    </p:embeddedFont>
    <p:embeddedFont>
      <p:font typeface="Geologica" panose="020B0604020202020204" charset="0"/>
      <p:regular r:id="rId44"/>
      <p:bold r:id="rId45"/>
    </p:embeddedFont>
    <p:embeddedFont>
      <p:font typeface="Geologica SemiBold" panose="020B0604020202020204" charset="0"/>
      <p:regular r:id="rId46"/>
      <p:bold r:id="rId47"/>
    </p:embeddedFont>
    <p:embeddedFont>
      <p:font typeface="Maven Pro" panose="020B0604020202020204" charset="0"/>
      <p:regular r:id="rId48"/>
      <p:bold r:id="rId49"/>
      <p:italic r:id="rId50"/>
      <p:boldItalic r:id="rId51"/>
    </p:embeddedFont>
    <p:embeddedFont>
      <p:font typeface="Maven Pro Bold" panose="020B0604020202020204" charset="0"/>
      <p:regular r:id="rId52"/>
      <p:bold r:id="rId53"/>
      <p:italic r:id="rId54"/>
      <p:boldItalic r:id="rId55"/>
    </p:embeddedFont>
    <p:embeddedFont>
      <p:font typeface="Nunito Light" pitchFamily="2" charset="0"/>
      <p:regular r:id="rId56"/>
      <p: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 varScale="1">
        <p:scale>
          <a:sx n="103" d="100"/>
          <a:sy n="103" d="100"/>
        </p:scale>
        <p:origin x="638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9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font" Target="fonts/font27.fntdata"/><Relationship Id="rId55" Type="http://schemas.openxmlformats.org/officeDocument/2006/relationships/font" Target="fonts/font32.fntdata"/><Relationship Id="rId63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6.fntdata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3" Type="http://schemas.openxmlformats.org/officeDocument/2006/relationships/font" Target="fonts/font30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font" Target="fonts/font25.fntdata"/><Relationship Id="rId56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font" Target="fonts/font2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18.fntdata"/><Relationship Id="rId54" Type="http://schemas.openxmlformats.org/officeDocument/2006/relationships/font" Target="fonts/font31.fntdata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font" Target="fonts/font26.fntdata"/><Relationship Id="rId57" Type="http://schemas.openxmlformats.org/officeDocument/2006/relationships/font" Target="fonts/font34.fntdata"/><Relationship Id="rId10" Type="http://schemas.openxmlformats.org/officeDocument/2006/relationships/slide" Target="slides/slide8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font" Target="fonts/font29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svg>
</file>

<file path=ppt/media/image26.svg>
</file>

<file path=ppt/media/image27.sv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png>
</file>

<file path=ppt/media/image43.sv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svg>
</file>

<file path=ppt/media/image50.png>
</file>

<file path=ppt/media/image51.png>
</file>

<file path=ppt/media/image52.jpeg>
</file>

<file path=ppt/media/image53.png>
</file>

<file path=ppt/media/image54.svg>
</file>

<file path=ppt/media/image55.png>
</file>

<file path=ppt/media/image56.svg>
</file>

<file path=ppt/media/image57.png>
</file>

<file path=ppt/media/image58.png>
</file>

<file path=ppt/media/image59.png>
</file>

<file path=ppt/media/image6.png>
</file>

<file path=ppt/media/image60.svg>
</file>

<file path=ppt/media/image61.png>
</file>

<file path=ppt/media/image62.svg>
</file>

<file path=ppt/media/image63.gif>
</file>

<file path=ppt/media/image64.gif>
</file>

<file path=ppt/media/image65.png>
</file>

<file path=ppt/media/image66.svg>
</file>

<file path=ppt/media/image7.svg>
</file>

<file path=ppt/media/image8.png>
</file>

<file path=ppt/media/image9.sv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svg"/><Relationship Id="rId9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52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openxmlformats.org/officeDocument/2006/relationships/image" Target="../media/image54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oom.com/share/d3b6cd0b3f1844889666b7ab3e40af07?sid=023f87e5-6f78-4bce-b8fc-095087f87f15" TargetMode="External"/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gif"/><Relationship Id="rId3" Type="http://schemas.openxmlformats.org/officeDocument/2006/relationships/image" Target="../media/image59.png"/><Relationship Id="rId7" Type="http://schemas.openxmlformats.org/officeDocument/2006/relationships/image" Target="../media/image63.gif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2.svg"/><Relationship Id="rId5" Type="http://schemas.openxmlformats.org/officeDocument/2006/relationships/image" Target="../media/image61.png"/><Relationship Id="rId4" Type="http://schemas.openxmlformats.org/officeDocument/2006/relationships/image" Target="../media/image60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6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18" Type="http://schemas.openxmlformats.org/officeDocument/2006/relationships/image" Target="../media/image38.png"/><Relationship Id="rId3" Type="http://schemas.openxmlformats.org/officeDocument/2006/relationships/image" Target="../media/image25.sv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17" Type="http://schemas.openxmlformats.org/officeDocument/2006/relationships/image" Target="../media/image37.png"/><Relationship Id="rId2" Type="http://schemas.openxmlformats.org/officeDocument/2006/relationships/image" Target="../media/image19.png"/><Relationship Id="rId16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11" Type="http://schemas.openxmlformats.org/officeDocument/2006/relationships/image" Target="../media/image31.png"/><Relationship Id="rId5" Type="http://schemas.openxmlformats.org/officeDocument/2006/relationships/image" Target="../media/image26.svg"/><Relationship Id="rId15" Type="http://schemas.openxmlformats.org/officeDocument/2006/relationships/image" Target="../media/image35.png"/><Relationship Id="rId10" Type="http://schemas.openxmlformats.org/officeDocument/2006/relationships/image" Target="../media/image30.png"/><Relationship Id="rId4" Type="http://schemas.openxmlformats.org/officeDocument/2006/relationships/image" Target="../media/image21.png"/><Relationship Id="rId9" Type="http://schemas.openxmlformats.org/officeDocument/2006/relationships/image" Target="../media/image29.png"/><Relationship Id="rId1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3A0A16C-4748-9A22-07B3-02595A1E53C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7707" y="2119036"/>
            <a:ext cx="3573221" cy="22704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pic>
        <p:nvPicPr>
          <p:cNvPr id="8" name="Image 7" descr="Une image contenant texte, capture d’écran, dessin humoristique, conception&#10;&#10;Description générée automatiquement">
            <a:extLst>
              <a:ext uri="{FF2B5EF4-FFF2-40B4-BE49-F238E27FC236}">
                <a16:creationId xmlns:a16="http://schemas.microsoft.com/office/drawing/2014/main" id="{BA940865-7C3A-6DCA-6384-896EC900F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2865" y="803136"/>
            <a:ext cx="5916080" cy="319551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0"/>
            <a:ext cx="7710900" cy="572700"/>
          </a:xfrm>
        </p:spPr>
        <p:txBody>
          <a:bodyPr/>
          <a:lstStyle/>
          <a:p>
            <a:r>
              <a:rPr lang="en-US" dirty="0"/>
              <a:t>Interface </a:t>
            </a:r>
            <a:r>
              <a:rPr lang="en-US" dirty="0" err="1"/>
              <a:t>d’accueil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4148" y="87073"/>
            <a:ext cx="865225" cy="61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2" y="1083079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3297867" y="679668"/>
            <a:ext cx="3307975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793" y="216273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77" y="3617196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085091" y="2876378"/>
            <a:ext cx="1127808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>
            <a:off x="3237351" y="1922928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524" y="1413621"/>
            <a:ext cx="739849" cy="52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910C8B7-B363-0EE3-56DD-5AA743828C19}"/>
              </a:ext>
            </a:extLst>
          </p:cNvPr>
          <p:cNvSpPr/>
          <p:nvPr/>
        </p:nvSpPr>
        <p:spPr>
          <a:xfrm>
            <a:off x="1247492" y="2956113"/>
            <a:ext cx="5448301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Application légère pour l’usage et le partage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1EF045-008D-B039-7A98-2FC0247EAB04}"/>
              </a:ext>
            </a:extLst>
          </p:cNvPr>
          <p:cNvSpPr/>
          <p:nvPr/>
        </p:nvSpPr>
        <p:spPr>
          <a:xfrm>
            <a:off x="1247492" y="3272615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Réduire les risques d’altération du programme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D1FD46-AFC8-34EA-92FF-BE292620DF9F}"/>
              </a:ext>
            </a:extLst>
          </p:cNvPr>
          <p:cNvSpPr/>
          <p:nvPr/>
        </p:nvSpPr>
        <p:spPr>
          <a:xfrm>
            <a:off x="872255" y="4112001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Connexion internet est indispensable </a:t>
            </a:r>
          </a:p>
        </p:txBody>
      </p:sp>
      <p:pic>
        <p:nvPicPr>
          <p:cNvPr id="12" name="Graphique 11" descr="Avertissement avec un remplissage uni">
            <a:extLst>
              <a:ext uri="{FF2B5EF4-FFF2-40B4-BE49-F238E27FC236}">
                <a16:creationId xmlns:a16="http://schemas.microsoft.com/office/drawing/2014/main" id="{4D66425A-16F8-A38F-25CC-F0F0C6DBCF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3688" y="4241320"/>
            <a:ext cx="430523" cy="430523"/>
          </a:xfrm>
          <a:prstGeom prst="rect">
            <a:avLst/>
          </a:prstGeom>
        </p:spPr>
      </p:pic>
      <p:pic>
        <p:nvPicPr>
          <p:cNvPr id="13" name="Graphique 12" descr="Avertissement avec un remplissage uni">
            <a:extLst>
              <a:ext uri="{FF2B5EF4-FFF2-40B4-BE49-F238E27FC236}">
                <a16:creationId xmlns:a16="http://schemas.microsoft.com/office/drawing/2014/main" id="{D85268A6-445B-A1C6-4760-18871CA6D4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58771" y="4231776"/>
            <a:ext cx="430523" cy="43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2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nregistrement de l’écran 2023-11-22 à 18.49.23.mov">
            <a:hlinkClick r:id="" action="ppaction://media"/>
            <a:extLst>
              <a:ext uri="{FF2B5EF4-FFF2-40B4-BE49-F238E27FC236}">
                <a16:creationId xmlns:a16="http://schemas.microsoft.com/office/drawing/2014/main" id="{28D8F5FE-228A-7C27-6EE4-17D86F7D43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3136" y="223285"/>
            <a:ext cx="7793664" cy="472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69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F78AD0F-AC8D-AFB4-4872-D1DE4CC16999}"/>
              </a:ext>
            </a:extLst>
          </p:cNvPr>
          <p:cNvSpPr txBox="1"/>
          <p:nvPr/>
        </p:nvSpPr>
        <p:spPr>
          <a:xfrm>
            <a:off x="2319825" y="4518196"/>
            <a:ext cx="7029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2"/>
              </a:rPr>
              <a:t>https://www.loom.com/share/d3b6cd0b3f1844889666b7ab3e40af07?sid=023f87e5-6f78-4bce-b8fc-095087f87f15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0861" y="1125286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>
            <a:off x="1160861" y="3619252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>
            <a:off x="1160861" y="2372269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AutoShape 5"/>
          <p:cNvSpPr/>
          <p:nvPr/>
        </p:nvSpPr>
        <p:spPr>
          <a:xfrm>
            <a:off x="3932808" y="2948830"/>
            <a:ext cx="4696843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grpSp>
        <p:nvGrpSpPr>
          <p:cNvPr id="6" name="Group 6"/>
          <p:cNvGrpSpPr/>
          <p:nvPr/>
        </p:nvGrpSpPr>
        <p:grpSpPr>
          <a:xfrm>
            <a:off x="5638767" y="2849531"/>
            <a:ext cx="1225479" cy="1631943"/>
            <a:chOff x="0" y="-47625"/>
            <a:chExt cx="3267942" cy="4351847"/>
          </a:xfrm>
        </p:grpSpPr>
        <p:sp>
          <p:nvSpPr>
            <p:cNvPr id="7" name="TextBox 7"/>
            <p:cNvSpPr txBox="1"/>
            <p:nvPr/>
          </p:nvSpPr>
          <p:spPr>
            <a:xfrm>
              <a:off x="2725676" y="3573593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A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80%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71044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B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12%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01421" y="41684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C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6%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432676" y="-47625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D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1%</a:t>
              </a:r>
            </a:p>
          </p:txBody>
        </p: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379586" y="910702"/>
              <a:ext cx="2875445" cy="2875445"/>
              <a:chOff x="0" y="0"/>
              <a:chExt cx="2540000" cy="254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-114764" y="0"/>
                <a:ext cx="2762623" cy="2631284"/>
              </a:xfrm>
              <a:custGeom>
                <a:avLst/>
                <a:gdLst/>
                <a:ahLst/>
                <a:cxnLst/>
                <a:rect l="l" t="t" r="r" b="b"/>
                <a:pathLst>
                  <a:path w="2762623" h="2631284">
                    <a:moveTo>
                      <a:pt x="1384764" y="0"/>
                    </a:moveTo>
                    <a:cubicBezTo>
                      <a:pt x="1940818" y="0"/>
                      <a:pt x="2432211" y="361732"/>
                      <a:pt x="2597417" y="892677"/>
                    </a:cubicBezTo>
                    <a:cubicBezTo>
                      <a:pt x="2762623" y="1423622"/>
                      <a:pt x="2563221" y="2000298"/>
                      <a:pt x="2105334" y="2315791"/>
                    </a:cubicBezTo>
                    <a:cubicBezTo>
                      <a:pt x="1647448" y="2631284"/>
                      <a:pt x="1037568" y="2612219"/>
                      <a:pt x="600281" y="2268743"/>
                    </a:cubicBezTo>
                    <a:cubicBezTo>
                      <a:pt x="162994" y="1925267"/>
                      <a:pt x="0" y="1337262"/>
                      <a:pt x="198046" y="817672"/>
                    </a:cubicBezTo>
                    <a:lnTo>
                      <a:pt x="1384764" y="1270000"/>
                    </a:lnTo>
                    <a:close/>
                  </a:path>
                </a:pathLst>
              </a:custGeom>
              <a:solidFill>
                <a:srgbClr val="76C151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62158" y="127903"/>
                <a:ext cx="1207842" cy="1142097"/>
              </a:xfrm>
              <a:custGeom>
                <a:avLst/>
                <a:gdLst/>
                <a:ahLst/>
                <a:cxnLst/>
                <a:rect l="l" t="t" r="r" b="b"/>
                <a:pathLst>
                  <a:path w="1207842" h="1142097">
                    <a:moveTo>
                      <a:pt x="0" y="749645"/>
                    </a:moveTo>
                    <a:cubicBezTo>
                      <a:pt x="106615" y="421520"/>
                      <a:pt x="342137" y="150892"/>
                      <a:pt x="652402" y="0"/>
                    </a:cubicBezTo>
                    <a:lnTo>
                      <a:pt x="1207842" y="1142097"/>
                    </a:lnTo>
                    <a:close/>
                  </a:path>
                </a:pathLst>
              </a:custGeom>
              <a:solidFill>
                <a:srgbClr val="7ED957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658173" y="3634"/>
                <a:ext cx="611827" cy="1266366"/>
              </a:xfrm>
              <a:custGeom>
                <a:avLst/>
                <a:gdLst/>
                <a:ahLst/>
                <a:cxnLst/>
                <a:rect l="l" t="t" r="r" b="b"/>
                <a:pathLst>
                  <a:path w="611827" h="1266366">
                    <a:moveTo>
                      <a:pt x="0" y="153457"/>
                    </a:moveTo>
                    <a:cubicBezTo>
                      <a:pt x="159005" y="66043"/>
                      <a:pt x="334896" y="13716"/>
                      <a:pt x="515826" y="0"/>
                    </a:cubicBezTo>
                    <a:lnTo>
                      <a:pt x="611827" y="1266366"/>
                    </a:lnTo>
                    <a:close/>
                  </a:path>
                </a:pathLst>
              </a:custGeom>
              <a:solidFill>
                <a:srgbClr val="FFDE59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1110827" y="105"/>
                <a:ext cx="159173" cy="1269895"/>
              </a:xfrm>
              <a:custGeom>
                <a:avLst/>
                <a:gdLst/>
                <a:ahLst/>
                <a:cxnLst/>
                <a:rect l="l" t="t" r="r" b="b"/>
                <a:pathLst>
                  <a:path w="159173" h="1269895">
                    <a:moveTo>
                      <a:pt x="0" y="9909"/>
                    </a:moveTo>
                    <a:cubicBezTo>
                      <a:pt x="47401" y="3921"/>
                      <a:pt x="95103" y="613"/>
                      <a:pt x="142877" y="0"/>
                    </a:cubicBezTo>
                    <a:lnTo>
                      <a:pt x="159173" y="1269895"/>
                    </a:lnTo>
                    <a:close/>
                  </a:path>
                </a:pathLst>
              </a:custGeom>
              <a:solidFill>
                <a:srgbClr val="FF914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1190256" y="0"/>
                <a:ext cx="79744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79744" h="1270000">
                    <a:moveTo>
                      <a:pt x="0" y="2506"/>
                    </a:moveTo>
                    <a:cubicBezTo>
                      <a:pt x="26506" y="838"/>
                      <a:pt x="53058" y="3"/>
                      <a:pt x="79617" y="0"/>
                    </a:cubicBezTo>
                    <a:lnTo>
                      <a:pt x="79744" y="1270000"/>
                    </a:lnTo>
                    <a:close/>
                  </a:path>
                </a:pathLst>
              </a:custGeom>
              <a:solidFill>
                <a:srgbClr val="ED462F"/>
              </a:solidFill>
            </p:spPr>
            <p:txBody>
              <a:bodyPr/>
              <a:lstStyle/>
              <a:p>
                <a:endParaRPr lang="fr-FR"/>
              </a:p>
            </p:txBody>
          </p:sp>
        </p:grpSp>
      </p:grpSp>
      <p:sp>
        <p:nvSpPr>
          <p:cNvPr id="17" name="AutoShape 17"/>
          <p:cNvSpPr/>
          <p:nvPr/>
        </p:nvSpPr>
        <p:spPr>
          <a:xfrm>
            <a:off x="4912082" y="1125286"/>
            <a:ext cx="3717569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18" name="AutoShape 18"/>
          <p:cNvSpPr/>
          <p:nvPr/>
        </p:nvSpPr>
        <p:spPr>
          <a:xfrm>
            <a:off x="514350" y="1125286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19" name="AutoShape 19"/>
          <p:cNvSpPr/>
          <p:nvPr/>
        </p:nvSpPr>
        <p:spPr>
          <a:xfrm>
            <a:off x="514350" y="2372269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0" name="AutoShape 20"/>
          <p:cNvSpPr/>
          <p:nvPr/>
        </p:nvSpPr>
        <p:spPr>
          <a:xfrm>
            <a:off x="514350" y="3619252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1" name="AutoShape 21"/>
          <p:cNvSpPr/>
          <p:nvPr/>
        </p:nvSpPr>
        <p:spPr>
          <a:xfrm>
            <a:off x="3932808" y="2948830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2" name="AutoShape 22"/>
          <p:cNvSpPr/>
          <p:nvPr/>
        </p:nvSpPr>
        <p:spPr>
          <a:xfrm>
            <a:off x="3932808" y="1129528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3" name="Freeform 23"/>
          <p:cNvSpPr/>
          <p:nvPr/>
        </p:nvSpPr>
        <p:spPr>
          <a:xfrm>
            <a:off x="5157584" y="1125286"/>
            <a:ext cx="2088651" cy="1595744"/>
          </a:xfrm>
          <a:custGeom>
            <a:avLst/>
            <a:gdLst/>
            <a:ahLst/>
            <a:cxnLst/>
            <a:rect l="l" t="t" r="r" b="b"/>
            <a:pathLst>
              <a:path w="4177302" h="3191487">
                <a:moveTo>
                  <a:pt x="0" y="0"/>
                </a:moveTo>
                <a:lnTo>
                  <a:pt x="4177302" y="0"/>
                </a:lnTo>
                <a:lnTo>
                  <a:pt x="4177302" y="3191487"/>
                </a:lnTo>
                <a:lnTo>
                  <a:pt x="0" y="31914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4" name="Freeform 24"/>
          <p:cNvSpPr/>
          <p:nvPr/>
        </p:nvSpPr>
        <p:spPr>
          <a:xfrm>
            <a:off x="1724153" y="1563985"/>
            <a:ext cx="1288236" cy="528177"/>
          </a:xfrm>
          <a:custGeom>
            <a:avLst/>
            <a:gdLst/>
            <a:ahLst/>
            <a:cxnLst/>
            <a:rect l="l" t="t" r="r" b="b"/>
            <a:pathLst>
              <a:path w="2576471" h="1056353">
                <a:moveTo>
                  <a:pt x="0" y="0"/>
                </a:moveTo>
                <a:lnTo>
                  <a:pt x="2576470" y="0"/>
                </a:lnTo>
                <a:lnTo>
                  <a:pt x="2576470" y="1056353"/>
                </a:lnTo>
                <a:lnTo>
                  <a:pt x="0" y="10563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5" name="Freeform 25"/>
          <p:cNvSpPr/>
          <p:nvPr/>
        </p:nvSpPr>
        <p:spPr>
          <a:xfrm>
            <a:off x="1252361" y="2605599"/>
            <a:ext cx="616639" cy="523583"/>
          </a:xfrm>
          <a:custGeom>
            <a:avLst/>
            <a:gdLst/>
            <a:ahLst/>
            <a:cxnLst/>
            <a:rect l="l" t="t" r="r" b="b"/>
            <a:pathLst>
              <a:path w="1233278" h="1047165">
                <a:moveTo>
                  <a:pt x="0" y="0"/>
                </a:moveTo>
                <a:lnTo>
                  <a:pt x="1233277" y="0"/>
                </a:lnTo>
                <a:lnTo>
                  <a:pt x="1233277" y="1047165"/>
                </a:lnTo>
                <a:lnTo>
                  <a:pt x="0" y="10471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43249" y="3739355"/>
            <a:ext cx="822707" cy="761004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093018" y="2354259"/>
            <a:ext cx="1020379" cy="908137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2479356" y="747872"/>
            <a:ext cx="4057650" cy="272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2"/>
              </a:lnSpc>
            </a:pPr>
            <a:r>
              <a:rPr lang="en-US" sz="1800" spc="11" dirty="0">
                <a:solidFill>
                  <a:srgbClr val="191919"/>
                </a:solidFill>
                <a:latin typeface="Maven Pro Bold"/>
              </a:rPr>
              <a:t>RÉSULTAT POUR VOTRE PRODUIT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21549" y="2570703"/>
            <a:ext cx="1432253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sucre dans votre produit équivaut à 0 carré de sucre.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113397" y="3912936"/>
            <a:ext cx="1432253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sel équivaut à 1/2 cuillère à café de sel.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28929" y="1601535"/>
            <a:ext cx="1017354" cy="123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"/>
              </a:lnSpc>
            </a:pPr>
            <a:r>
              <a:rPr lang="en-US" sz="800">
                <a:solidFill>
                  <a:srgbClr val="F6F6F6"/>
                </a:solidFill>
                <a:latin typeface="Maven Pro Bold"/>
              </a:rPr>
              <a:t>CLASSEMENT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28929" y="2779284"/>
            <a:ext cx="1003330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0"/>
              </a:lnSpc>
              <a:spcBef>
                <a:spcPct val="0"/>
              </a:spcBef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SUCRE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45295" y="4033713"/>
            <a:ext cx="384622" cy="173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0"/>
              </a:lnSpc>
              <a:spcBef>
                <a:spcPct val="0"/>
              </a:spcBef>
            </a:pPr>
            <a:r>
              <a:rPr lang="en-US" sz="1150">
                <a:solidFill>
                  <a:srgbClr val="F6F6F6"/>
                </a:solidFill>
                <a:latin typeface="Maven Pro Bold"/>
              </a:rPr>
              <a:t>SEL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083239" y="3677419"/>
            <a:ext cx="678411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CLASSES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977108" y="1858117"/>
            <a:ext cx="979274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 dirty="0">
                <a:solidFill>
                  <a:srgbClr val="F6F6F6"/>
                </a:solidFill>
                <a:latin typeface="Maven Pro Bold"/>
              </a:rPr>
              <a:t>NUTRI-SCORE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257606" y="1658664"/>
            <a:ext cx="1371024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Bravo ! Ce produit est excellent pour votre santé.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417625" y="3459010"/>
            <a:ext cx="1050985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 dirty="0">
                <a:latin typeface="Maven Pro"/>
              </a:rPr>
              <a:t>80% de chance que </a:t>
            </a:r>
            <a:r>
              <a:rPr lang="en-US" sz="900" dirty="0" err="1">
                <a:latin typeface="Maven Pro"/>
              </a:rPr>
              <a:t>votre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produit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soit</a:t>
            </a:r>
            <a:r>
              <a:rPr lang="en-US" sz="900" dirty="0">
                <a:latin typeface="Maven Pro"/>
              </a:rPr>
              <a:t> bien </a:t>
            </a:r>
            <a:r>
              <a:rPr lang="en-US" sz="900" dirty="0" err="1">
                <a:latin typeface="Maven Pro"/>
              </a:rPr>
              <a:t>nutrie</a:t>
            </a:r>
            <a:r>
              <a:rPr lang="en-US" sz="900" dirty="0">
                <a:latin typeface="Maven Pro"/>
              </a:rPr>
              <a:t>-score A !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222568" y="1297938"/>
            <a:ext cx="291406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Sucre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24896" y="1091428"/>
            <a:ext cx="3007912" cy="152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6"/>
              </a:lnSpc>
              <a:spcBef>
                <a:spcPct val="0"/>
              </a:spcBef>
            </a:pPr>
            <a:r>
              <a:rPr lang="en-US" sz="800">
                <a:latin typeface="Maven Pro Bold"/>
              </a:rPr>
              <a:t>Top 3 des nutriments qui affectent le plus le score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869000" y="1421893"/>
            <a:ext cx="152549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Sel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557075" y="1434717"/>
            <a:ext cx="910627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Matières grasses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105D8614-E01E-2767-3213-12996CD594C4}"/>
              </a:ext>
            </a:extLst>
          </p:cNvPr>
          <p:cNvSpPr txBox="1">
            <a:spLocks/>
          </p:cNvSpPr>
          <p:nvPr/>
        </p:nvSpPr>
        <p:spPr>
          <a:xfrm>
            <a:off x="125108" y="73603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800" b="1" dirty="0">
                <a:solidFill>
                  <a:schemeClr val="dk1"/>
                </a:solidFill>
                <a:latin typeface="Geologica"/>
                <a:sym typeface="Geologica"/>
              </a:rPr>
              <a:t>Prototype</a:t>
            </a:r>
            <a:r>
              <a:rPr lang="fr-FR" dirty="0"/>
              <a:t> 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du </a:t>
            </a:r>
            <a:r>
              <a:rPr lang="fr-FR" sz="2800" b="1" dirty="0" err="1">
                <a:solidFill>
                  <a:schemeClr val="dk1"/>
                </a:solidFill>
                <a:latin typeface="Geologica"/>
              </a:rPr>
              <a:t>dashboard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 final</a:t>
            </a:r>
          </a:p>
        </p:txBody>
      </p:sp>
    </p:spTree>
    <p:extLst>
      <p:ext uri="{BB962C8B-B14F-4D97-AF65-F5344CB8AC3E}">
        <p14:creationId xmlns:p14="http://schemas.microsoft.com/office/powerpoint/2010/main" val="2590757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3683632227"/>
              </p:ext>
            </p:extLst>
          </p:nvPr>
        </p:nvGraphicFramePr>
        <p:xfrm>
          <a:off x="200721" y="104078"/>
          <a:ext cx="8795795" cy="5040129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comme la quantité équivalente en sucre par exemple;.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8705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d’un nouveau modèle pour la partie producteur :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sa précision par rapport à tous les autres modèles réalisés pour producteur (initial, AIC, BIC)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 tous les modèles pour la partie consommateur : </a:t>
                      </a:r>
                      <a:r>
                        <a:rPr lang="en-US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initial, AIC, BIC, Random Forest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sa précision par rapport à tous les autres modèles réalisés pour consommateur (initial, AIC, BIC)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consommateur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411707"/>
            <a:ext cx="8588388" cy="44319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de nouveaux boutons : « Menu » qui permet le retour à la page d’accueil; « Formulaire » qui permet d’ouvrir le formulaire; « Historique » qui affiche l’historique.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Associer la liste déroulante de l’historique du formulaire à l’historique dans le fichier Excel.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d’informations complémentaires sur le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dashboard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comme la quantité équivalente en sucre par exemple</a:t>
            </a:r>
            <a:endParaRPr lang="fr-FR" sz="160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Ajouter l’erreur du modèle dans la page d’accueil afin d’avertir l’utilisateur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Embellissement esthétique du formulaire : Police d’écriture, couleurs,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etc</a:t>
            </a: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0" y="-346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FD1E865C-3DF1-6D9A-F9A5-0358F3E62BFE}"/>
              </a:ext>
            </a:extLst>
          </p:cNvPr>
          <p:cNvSpPr txBox="1"/>
          <p:nvPr/>
        </p:nvSpPr>
        <p:spPr>
          <a:xfrm>
            <a:off x="481938" y="23087"/>
            <a:ext cx="8250582" cy="58477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Mise en place d’un bouton à cocher afin de choisir le profil de l’utilisateur (consommateur ou producteur) 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Masquer les variables non-concernées en fonction du profil choisi</a:t>
            </a: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Faire un nouveau modèle de sélection (</a:t>
            </a:r>
            <a:r>
              <a:rPr lang="fr-FR" sz="1600" dirty="0" err="1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random</a:t>
            </a: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 </a:t>
            </a:r>
            <a:r>
              <a:rPr lang="fr-FR" sz="1600" dirty="0" err="1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forest</a:t>
            </a: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) afin de comparer sa précision aux autres faits précédemment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</a:rPr>
              <a:t>Appliquer le modèle de prédiction adapté par rapport au profil choisi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Ajout d’un graphe sur le </a:t>
            </a:r>
            <a:r>
              <a:rPr lang="fr-FR" sz="1600" i="0" u="none" strike="noStrike" dirty="0" err="1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dashboard</a:t>
            </a: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 qui représente la probabilité d’appartenance à chaque score + TOP 3 des variables explicatives.</a:t>
            </a:r>
          </a:p>
          <a:p>
            <a:pPr marL="285750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Elaboration d’une page d’accueil permettant l’explication du produit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Ajout de sécurités et de manipulations pratiques : ne pas accepter la validation quand toutes les informations n’ont pas été saisies ; adapter le formulaire à la taille de l’ordinateur; format des chiffres. 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endParaRPr lang="en-US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200" dirty="0"/>
          </a:p>
          <a:p>
            <a:pPr marL="285750" indent="-285750">
              <a:buFont typeface="Calibri"/>
              <a:buChar char="-"/>
            </a:pPr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aphicFrame>
        <p:nvGraphicFramePr>
          <p:cNvPr id="30" name="Tableau 29">
            <a:extLst>
              <a:ext uri="{FF2B5EF4-FFF2-40B4-BE49-F238E27FC236}">
                <a16:creationId xmlns:a16="http://schemas.microsoft.com/office/drawing/2014/main" id="{22273EBD-07EA-0477-8A94-BFE0D57FE6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9654716"/>
              </p:ext>
            </p:extLst>
          </p:nvPr>
        </p:nvGraphicFramePr>
        <p:xfrm>
          <a:off x="298027" y="285749"/>
          <a:ext cx="5787086" cy="3380628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2893543">
                  <a:extLst>
                    <a:ext uri="{9D8B030D-6E8A-4147-A177-3AD203B41FA5}">
                      <a16:colId xmlns:a16="http://schemas.microsoft.com/office/drawing/2014/main" val="1684157820"/>
                    </a:ext>
                  </a:extLst>
                </a:gridCol>
                <a:gridCol w="2893543">
                  <a:extLst>
                    <a:ext uri="{9D8B030D-6E8A-4147-A177-3AD203B41FA5}">
                      <a16:colId xmlns:a16="http://schemas.microsoft.com/office/drawing/2014/main" val="1077838701"/>
                    </a:ext>
                  </a:extLst>
                </a:gridCol>
              </a:tblGrid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</a:rPr>
                        <a:t>Modèle</a:t>
                      </a:r>
                      <a:endParaRPr lang="fr-FR" sz="1200" dirty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</a:rPr>
                        <a:t>Erreur de classification (en %)</a:t>
                      </a:r>
                      <a:endParaRPr lang="fr-FR" sz="1200" dirty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188235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Initial (global)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26,1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94178243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au sens de l’AIC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28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37139426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au sens du BIC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28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2391206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Lasso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27,5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94716428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Optimal Ridge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43,6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3687344"/>
                  </a:ext>
                </a:extLst>
              </a:tr>
            </a:tbl>
          </a:graphicData>
        </a:graphic>
      </p:graphicFrame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6260846" y="480957"/>
            <a:ext cx="2614458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On compare tous les modèles pour choisir le meilleure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5 modèles à comparer.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Le modèle initial est le meilleur.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Conservation de toutes les variables.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BF95AC50-BACD-F052-9DC2-BB5030141BFA}"/>
              </a:ext>
            </a:extLst>
          </p:cNvPr>
          <p:cNvSpPr txBox="1"/>
          <p:nvPr/>
        </p:nvSpPr>
        <p:spPr>
          <a:xfrm>
            <a:off x="806213" y="3985469"/>
            <a:ext cx="7554015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Cela signifie que si on utilise ce modèle pour faire ces prédictions, nous avons une marge d’erreur de 26% concernant les résultats.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</TotalTime>
  <Words>1188</Words>
  <Application>Microsoft Office PowerPoint</Application>
  <PresentationFormat>Affichage à l'écran (16:9)</PresentationFormat>
  <Paragraphs>226</Paragraphs>
  <Slides>20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20</vt:i4>
      </vt:variant>
    </vt:vector>
  </HeadingPairs>
  <TitlesOfParts>
    <vt:vector size="35" baseType="lpstr">
      <vt:lpstr>Maven Pro Bold</vt:lpstr>
      <vt:lpstr>DM Sans</vt:lpstr>
      <vt:lpstr>Arial</vt:lpstr>
      <vt:lpstr>Times New Roman</vt:lpstr>
      <vt:lpstr>Proxima Nova</vt:lpstr>
      <vt:lpstr>Maven Pro</vt:lpstr>
      <vt:lpstr>Nunito Light</vt:lpstr>
      <vt:lpstr>Geologica SemiBold</vt:lpstr>
      <vt:lpstr>Aptos Narrow</vt:lpstr>
      <vt:lpstr>Calibri</vt:lpstr>
      <vt:lpstr>Figtree</vt:lpstr>
      <vt:lpstr>Arimo</vt:lpstr>
      <vt:lpstr>Geologica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Interface d’accueil</vt:lpstr>
      <vt:lpstr>Présentation PowerPoint</vt:lpstr>
      <vt:lpstr>Place aux démos !</vt:lpstr>
      <vt:lpstr>Présentation PowerPoint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639</cp:revision>
  <dcterms:modified xsi:type="dcterms:W3CDTF">2023-11-22T18:20:10Z</dcterms:modified>
</cp:coreProperties>
</file>

<file path=docProps/thumbnail.jpeg>
</file>